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9" r:id="rId1"/>
    <p:sldMasterId id="2147483764" r:id="rId2"/>
    <p:sldMasterId id="2147483791" r:id="rId3"/>
  </p:sldMasterIdLst>
  <p:sldIdLst>
    <p:sldId id="257" r:id="rId4"/>
    <p:sldId id="259" r:id="rId5"/>
    <p:sldId id="256" r:id="rId6"/>
    <p:sldId id="258" r:id="rId7"/>
    <p:sldId id="260" r:id="rId8"/>
    <p:sldId id="261" r:id="rId9"/>
    <p:sldId id="262" r:id="rId10"/>
    <p:sldId id="263" r:id="rId11"/>
    <p:sldId id="264" r:id="rId12"/>
    <p:sldId id="265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69" autoAdjust="0"/>
    <p:restoredTop sz="94660"/>
  </p:normalViewPr>
  <p:slideViewPr>
    <p:cSldViewPr snapToGrid="0">
      <p:cViewPr varScale="1">
        <p:scale>
          <a:sx n="86" d="100"/>
          <a:sy n="86" d="100"/>
        </p:scale>
        <p:origin x="90" y="17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viewProps" Target="viewProps.xml"/><Relationship Id="rId10" Type="http://schemas.openxmlformats.org/officeDocument/2006/relationships/slide" Target="slides/slide7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11/23/2022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4281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pPr/>
              <a:t>11/23/2022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08209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pPr/>
              <a:t>11/23/2022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08500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pPr/>
              <a:t>11/23/2022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64909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11/23/2022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3520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11/23/2022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7730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8D2DC-5BC1-ABEE-FC09-AB4135A01E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9AD9623-0001-6197-AFF1-596A4FD37E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39A3A4-18E2-E6F1-8182-F6E1C5E17B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11/23/2022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E9CFAD-A491-315C-8E1C-775D65A81F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5608C0-EEB3-CBE1-8AED-85611DAD4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1090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8B6EFF-12DD-3683-75C6-12549E268E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5E1459-D0FC-CDB7-CECC-4399EBF592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BF9E1F-F5F5-910D-8F25-F76D66B28D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11/23/2022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02704A-6AFD-1348-7341-E6BED84D07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EAF479-D3AE-D155-7ED5-D1E3B34F1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53705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CD0B22-CAB1-6A6E-2334-70638C8E1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93A636-40A9-32DE-DDFA-700B42E0E4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2AB4A4-999D-0319-C215-82E3CCC772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11/23/2022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8B6C46-C0B7-2481-C540-0783E4248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2B3555-BCAA-A1A7-86B5-D7CEA1F87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12896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1414FB-C220-3F0D-18FC-F1233AFE3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AEE0A7-FFD2-9382-9EF2-4AB14E2A57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F24471-255F-BD74-218C-F823A12D64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AA56F2-44F5-9D6F-CA76-9CCCED41D4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11/23/2022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BCE751-E6BA-81DC-EA0D-3F3BD64E25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06810D-BF6D-E90B-DCEB-E72CD6EAE1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56564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56F997-936D-DA62-9E3F-B2123A0A70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7A33F7-67CD-72EC-280A-C090BE23E3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A53D45-1D89-09CB-5F67-67970D5A1B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8C18823-73D3-D483-6C30-93EC42E52B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F424F95-4477-AD2C-A579-D1D4387A5F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F829FF-953A-2157-6E82-3403E72F1B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11/23/2022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75FF21-76FF-AEF3-62F0-8234FC3884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DADE3A4-6A0D-8F53-1D22-FC5E9276A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4350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11/23/2022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03566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8AFE8-4EA5-1538-EFD7-1D525F1AB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DE1113-ADEC-6107-AC10-98341DAF92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11/23/2022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5B0899-94D3-7D4E-F077-B4CB0BA902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F891F4-B3CE-9089-CCF6-7609DBA26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71281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CF1BB11-B299-1602-012E-79116E2DD7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11/23/2022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D75010D-1C3C-FAE2-3843-D8AAA3D37E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A9E197-0C23-B9C9-72CD-EB5EE0092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76946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CB7D71-3BAF-A000-7160-C5E710FB02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82A864-95A1-FCC1-A93B-7665478CB0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56755C-7E4C-84A6-FAB7-C5B26BDA41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1852B6-6794-218D-86A2-621A16B366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11/23/2022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D21BD3-939E-FA63-EC8C-16600DEF4E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6D61A9-C7BF-1A16-0780-CEAC70B141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18118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0934F6-6619-A38E-31DC-E5FD8360F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548EFEC-7ED4-42CE-DAA6-581C11FFF14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85545A-D9B6-04DE-67A8-CC5E208E2B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F076B3-0DDB-1271-20F6-AE3EBE34E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pPr/>
              <a:t>11/23/2022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50061E-6DB5-2794-7226-B2DA4D82A4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A898B1-3261-FB15-6B2B-3541A2B10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794721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991BF-05BC-B938-4222-BAC7DB078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3CE99DD-BC5A-309D-9D13-657B7E00B4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8E0A32-03DC-8FD2-879B-CA0A17AD09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11/23/2022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E958E4-C6A6-42F0-2AF4-76562DCB3C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5AC0ED-CD91-5F3A-3533-7E8B7A3683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42590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76A3D4E-F25E-330E-3D28-061AF54181D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99B2BB-B272-2F40-E69C-D5E5731841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34E3A-E8D6-2426-DC64-8A7FF2D45B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11/23/2022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A88A35-17AD-A1C0-C163-30A31D6BE6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0BCFF4-D3F3-5B0D-D063-C4ADAF9157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70130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11/23/2022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43232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11/23/2022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87715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11/23/2022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13444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11/23/2022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8880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11/23/2022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98106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11/23/2022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57592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11/23/2022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55964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11/23/2022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74427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11/23/2022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33797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3CADBD16-5BFB-4D9F-9646-C75D1B53BBB6}" type="datetimeFigureOut">
              <a:rPr lang="en-US" smtClean="0"/>
              <a:pPr/>
              <a:t>11/23/2022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C0722274-0FAA-4649-AA4E-4210F4F3216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639854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pPr/>
              <a:t>11/23/2022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697328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pPr/>
              <a:t>11/23/2022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395511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pPr/>
              <a:t>11/23/2022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055583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11/23/2022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15803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11/23/2022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7194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11/23/2022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6660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11/23/2022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0151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11/23/2022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4818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11/23/2022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1742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11/23/2022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1184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3CADBD16-5BFB-4D9F-9646-C75D1B53BBB6}" type="datetimeFigureOut">
              <a:rPr lang="en-US" smtClean="0"/>
              <a:pPr/>
              <a:t>11/23/2022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C0722274-0FAA-4649-AA4E-4210F4F3216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24688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8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5" Type="http://schemas.openxmlformats.org/officeDocument/2006/relationships/theme" Target="../theme/theme3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3CADBD16-5BFB-4D9F-9646-C75D1B53BBB6}" type="datetimeFigureOut">
              <a:rPr lang="en-US" smtClean="0"/>
              <a:pPr/>
              <a:t>11/23/2022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C0722274-0FAA-4649-AA4E-4210F4F3216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502617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0" r:id="rId1"/>
    <p:sldLayoutId id="2147483751" r:id="rId2"/>
    <p:sldLayoutId id="2147483752" r:id="rId3"/>
    <p:sldLayoutId id="2147483753" r:id="rId4"/>
    <p:sldLayoutId id="2147483754" r:id="rId5"/>
    <p:sldLayoutId id="2147483755" r:id="rId6"/>
    <p:sldLayoutId id="2147483756" r:id="rId7"/>
    <p:sldLayoutId id="2147483757" r:id="rId8"/>
    <p:sldLayoutId id="2147483758" r:id="rId9"/>
    <p:sldLayoutId id="2147483759" r:id="rId10"/>
    <p:sldLayoutId id="2147483760" r:id="rId11"/>
    <p:sldLayoutId id="2147483761" r:id="rId12"/>
    <p:sldLayoutId id="2147483762" r:id="rId13"/>
    <p:sldLayoutId id="2147483763" r:id="rId14"/>
  </p:sldLayoutIdLst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E3F0726-25D8-5888-C699-F0443D51CA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35B8C5-B937-7925-4C4C-CB3F8D825E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44A442-4EED-8CF1-F131-24C264A7F2C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ADBD16-5BFB-4D9F-9646-C75D1B53BBB6}" type="datetimeFigureOut">
              <a:rPr lang="en-US" smtClean="0"/>
              <a:pPr/>
              <a:t>11/23/2022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A685C0-87B8-F9BC-AD44-14FC4A01C2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311040-EB0E-36A5-BBB3-4CEF5D9524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722274-0FAA-4649-AA4E-4210F4F3216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14074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5" r:id="rId1"/>
    <p:sldLayoutId id="2147483766" r:id="rId2"/>
    <p:sldLayoutId id="2147483767" r:id="rId3"/>
    <p:sldLayoutId id="2147483768" r:id="rId4"/>
    <p:sldLayoutId id="2147483769" r:id="rId5"/>
    <p:sldLayoutId id="2147483770" r:id="rId6"/>
    <p:sldLayoutId id="2147483771" r:id="rId7"/>
    <p:sldLayoutId id="2147483772" r:id="rId8"/>
    <p:sldLayoutId id="2147483773" r:id="rId9"/>
    <p:sldLayoutId id="2147483774" r:id="rId10"/>
    <p:sldLayoutId id="214748377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3CADBD16-5BFB-4D9F-9646-C75D1B53BBB6}" type="datetimeFigureOut">
              <a:rPr lang="en-US" smtClean="0"/>
              <a:pPr/>
              <a:t>11/23/2022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C0722274-0FAA-4649-AA4E-4210F4F3216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432844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92" r:id="rId1"/>
    <p:sldLayoutId id="2147483793" r:id="rId2"/>
    <p:sldLayoutId id="2147483794" r:id="rId3"/>
    <p:sldLayoutId id="2147483795" r:id="rId4"/>
    <p:sldLayoutId id="2147483796" r:id="rId5"/>
    <p:sldLayoutId id="2147483797" r:id="rId6"/>
    <p:sldLayoutId id="2147483798" r:id="rId7"/>
    <p:sldLayoutId id="2147483799" r:id="rId8"/>
    <p:sldLayoutId id="2147483800" r:id="rId9"/>
    <p:sldLayoutId id="2147483801" r:id="rId10"/>
    <p:sldLayoutId id="2147483802" r:id="rId11"/>
    <p:sldLayoutId id="2147483803" r:id="rId12"/>
    <p:sldLayoutId id="2147483804" r:id="rId13"/>
    <p:sldLayoutId id="2147483805" r:id="rId14"/>
  </p:sldLayoutIdLst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4.jpe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13" Type="http://schemas.openxmlformats.org/officeDocument/2006/relationships/image" Target="../media/image16.jpg"/><Relationship Id="rId3" Type="http://schemas.openxmlformats.org/officeDocument/2006/relationships/image" Target="../media/image6.jp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jpg"/><Relationship Id="rId11" Type="http://schemas.openxmlformats.org/officeDocument/2006/relationships/image" Target="../media/image14.jpg"/><Relationship Id="rId5" Type="http://schemas.openxmlformats.org/officeDocument/2006/relationships/image" Target="../media/image8.jpg"/><Relationship Id="rId10" Type="http://schemas.openxmlformats.org/officeDocument/2006/relationships/image" Target="../media/image13.jpg"/><Relationship Id="rId4" Type="http://schemas.openxmlformats.org/officeDocument/2006/relationships/image" Target="../media/image7.jpg"/><Relationship Id="rId9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31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Picture 1" descr="Vector background of vibrant colors splashing">
            <a:extLst>
              <a:ext uri="{FF2B5EF4-FFF2-40B4-BE49-F238E27FC236}">
                <a16:creationId xmlns:a16="http://schemas.microsoft.com/office/drawing/2014/main" id="{ABBFD988-1769-F2B6-8680-CA80B677289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5000"/>
          </a:blip>
          <a:srcRect t="17279"/>
          <a:stretch/>
        </p:blipFill>
        <p:spPr>
          <a:xfrm>
            <a:off x="0" y="11"/>
            <a:ext cx="12191979" cy="685798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7A70144-99A4-B01C-51FF-9E9B8D148DE4}"/>
              </a:ext>
            </a:extLst>
          </p:cNvPr>
          <p:cNvSpPr/>
          <p:nvPr/>
        </p:nvSpPr>
        <p:spPr>
          <a:xfrm>
            <a:off x="355520" y="1637806"/>
            <a:ext cx="925407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masis MT Pro Black" panose="020B0604020202020204" pitchFamily="18" charset="0"/>
              </a:rPr>
              <a:t>How gaming has changed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C0712D6-45DF-4FD9-0014-D57A0CF50E88}"/>
              </a:ext>
            </a:extLst>
          </p:cNvPr>
          <p:cNvSpPr/>
          <p:nvPr/>
        </p:nvSpPr>
        <p:spPr>
          <a:xfrm>
            <a:off x="4982556" y="2952688"/>
            <a:ext cx="687508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masis MT Pro Black" panose="020B0604020202020204" pitchFamily="18" charset="0"/>
              </a:rPr>
              <a:t>in the last 20 years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47F1E2D-57F4-DDD4-3712-A4F87FFE7689}"/>
              </a:ext>
            </a:extLst>
          </p:cNvPr>
          <p:cNvSpPr/>
          <p:nvPr/>
        </p:nvSpPr>
        <p:spPr>
          <a:xfrm>
            <a:off x="673100" y="4659123"/>
            <a:ext cx="10697557" cy="1200329"/>
          </a:xfrm>
          <a:prstGeom prst="roundRect">
            <a:avLst/>
          </a:prstGeom>
          <a:solidFill>
            <a:schemeClr val="accent4">
              <a:lumMod val="40000"/>
              <a:lumOff val="60000"/>
              <a:alpha val="52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A635BD18-A167-4B60-9419-53A897F4F6D0}"/>
              </a:ext>
            </a:extLst>
          </p:cNvPr>
          <p:cNvSpPr txBox="1"/>
          <p:nvPr/>
        </p:nvSpPr>
        <p:spPr>
          <a:xfrm>
            <a:off x="770543" y="5028454"/>
            <a:ext cx="10350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 short presentation by James Tyler, Matthew Lyle and Marta Grazia</a:t>
            </a:r>
          </a:p>
        </p:txBody>
      </p:sp>
    </p:spTree>
    <p:extLst>
      <p:ext uri="{BB962C8B-B14F-4D97-AF65-F5344CB8AC3E}">
        <p14:creationId xmlns:p14="http://schemas.microsoft.com/office/powerpoint/2010/main" val="12773358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2" name="Rectangle 167">
            <a:extLst>
              <a:ext uri="{FF2B5EF4-FFF2-40B4-BE49-F238E27FC236}">
                <a16:creationId xmlns:a16="http://schemas.microsoft.com/office/drawing/2014/main" id="{B8F5419B-BCBD-42A2-BFFF-781C607339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Rectangle 162">
            <a:extLst>
              <a:ext uri="{FF2B5EF4-FFF2-40B4-BE49-F238E27FC236}">
                <a16:creationId xmlns:a16="http://schemas.microsoft.com/office/drawing/2014/main" id="{8F530C10-4403-F2AF-F80E-35FEA36B04E7}"/>
              </a:ext>
            </a:extLst>
          </p:cNvPr>
          <p:cNvSpPr/>
          <p:nvPr/>
        </p:nvSpPr>
        <p:spPr>
          <a:xfrm>
            <a:off x="2651240" y="197418"/>
            <a:ext cx="7319238" cy="995762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 fontScale="92500" lnSpcReduction="10000"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6600" b="1" cap="none" spc="0" dirty="0">
                <a:ln w="13462">
                  <a:solidFill>
                    <a:schemeClr val="bg1"/>
                  </a:solidFill>
                  <a:prstDash val="solid"/>
                </a:ln>
                <a:effectLst>
                  <a:outerShdw dist="38100" dir="2700000" algn="bl" rotWithShape="0">
                    <a:schemeClr val="accent2"/>
                  </a:outerShdw>
                </a:effectLst>
                <a:latin typeface="+mj-lt"/>
                <a:ea typeface="+mj-ea"/>
                <a:cs typeface="+mj-cs"/>
              </a:rPr>
              <a:t>List of Indie Games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9D5C14-7848-2143-DAF8-F1FC5B237C50}"/>
              </a:ext>
            </a:extLst>
          </p:cNvPr>
          <p:cNvSpPr txBox="1">
            <a:spLocks/>
          </p:cNvSpPr>
          <p:nvPr/>
        </p:nvSpPr>
        <p:spPr>
          <a:xfrm>
            <a:off x="267629" y="1320571"/>
            <a:ext cx="11797991" cy="5263109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numCol="4" rtlCol="0" anchor="t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200" dirty="0"/>
              <a:t>Among Us</a:t>
            </a:r>
          </a:p>
          <a:p>
            <a:r>
              <a:rPr lang="en-GB" sz="1200" dirty="0"/>
              <a:t>Stardew Valley</a:t>
            </a:r>
          </a:p>
          <a:p>
            <a:r>
              <a:rPr lang="en-GB" sz="1200" dirty="0"/>
              <a:t>Cult of the Lamb</a:t>
            </a:r>
          </a:p>
          <a:p>
            <a:r>
              <a:rPr lang="en-GB" sz="1200" dirty="0"/>
              <a:t>Five Nights at Freddy’s</a:t>
            </a:r>
          </a:p>
          <a:p>
            <a:r>
              <a:rPr lang="en-GB" sz="1200" dirty="0"/>
              <a:t>Crypt of The </a:t>
            </a:r>
            <a:r>
              <a:rPr lang="en-GB" sz="1200" dirty="0" err="1"/>
              <a:t>Necrodancer</a:t>
            </a:r>
            <a:endParaRPr lang="en-GB" sz="1200" dirty="0"/>
          </a:p>
          <a:p>
            <a:r>
              <a:rPr lang="en-GB" sz="1200" dirty="0"/>
              <a:t>Cuphead</a:t>
            </a:r>
          </a:p>
          <a:p>
            <a:r>
              <a:rPr lang="en-GB" sz="1200" dirty="0" err="1"/>
              <a:t>Baldi’s</a:t>
            </a:r>
            <a:r>
              <a:rPr lang="en-GB" sz="1200" dirty="0"/>
              <a:t> Basics in Education &amp; Learning</a:t>
            </a:r>
          </a:p>
          <a:p>
            <a:r>
              <a:rPr lang="en-GB" sz="1200" dirty="0"/>
              <a:t>Don’t Starve</a:t>
            </a:r>
          </a:p>
          <a:p>
            <a:r>
              <a:rPr lang="en-GB" sz="1200" dirty="0" err="1"/>
              <a:t>Subnautica</a:t>
            </a:r>
            <a:endParaRPr lang="en-GB" sz="1200" dirty="0"/>
          </a:p>
          <a:p>
            <a:r>
              <a:rPr lang="en-GB" sz="1200" dirty="0" err="1"/>
              <a:t>Kerbal</a:t>
            </a:r>
            <a:r>
              <a:rPr lang="en-GB" sz="1200" dirty="0"/>
              <a:t> Space Program</a:t>
            </a:r>
          </a:p>
          <a:p>
            <a:r>
              <a:rPr lang="en-GB" sz="1200" dirty="0"/>
              <a:t>Hollow Knight</a:t>
            </a:r>
          </a:p>
          <a:p>
            <a:r>
              <a:rPr lang="en-GB" sz="1200" dirty="0"/>
              <a:t>Night in The Woods</a:t>
            </a:r>
          </a:p>
          <a:p>
            <a:r>
              <a:rPr lang="en-GB" sz="1200" dirty="0"/>
              <a:t>Undertale</a:t>
            </a:r>
          </a:p>
          <a:p>
            <a:r>
              <a:rPr lang="en-GB" sz="1200" dirty="0"/>
              <a:t>The Binding of Isaac</a:t>
            </a:r>
          </a:p>
          <a:p>
            <a:r>
              <a:rPr lang="en-GB" sz="1200" dirty="0"/>
              <a:t>Hotline Miami</a:t>
            </a:r>
          </a:p>
          <a:p>
            <a:r>
              <a:rPr lang="en-GB" sz="1200" dirty="0"/>
              <a:t>Superhot</a:t>
            </a:r>
          </a:p>
          <a:p>
            <a:r>
              <a:rPr lang="en-GB" sz="1200" dirty="0"/>
              <a:t>Friday Night </a:t>
            </a:r>
            <a:r>
              <a:rPr lang="en-GB" sz="1200" dirty="0" err="1"/>
              <a:t>Funkin</a:t>
            </a:r>
            <a:r>
              <a:rPr lang="en-GB" sz="1200" dirty="0"/>
              <a:t>’</a:t>
            </a:r>
          </a:p>
          <a:p>
            <a:r>
              <a:rPr lang="en-GB" sz="1200" dirty="0"/>
              <a:t>Fall Guys</a:t>
            </a:r>
          </a:p>
          <a:p>
            <a:r>
              <a:rPr lang="en-GB" sz="1200" dirty="0"/>
              <a:t>Outlast</a:t>
            </a:r>
          </a:p>
          <a:p>
            <a:r>
              <a:rPr lang="en-GB" sz="1200" dirty="0"/>
              <a:t>Hades</a:t>
            </a:r>
          </a:p>
          <a:p>
            <a:r>
              <a:rPr lang="en-GB" sz="1200" dirty="0"/>
              <a:t>Risk of Rain</a:t>
            </a:r>
          </a:p>
          <a:p>
            <a:r>
              <a:rPr lang="en-GB" sz="1200" dirty="0"/>
              <a:t>Deep Rock Galactic</a:t>
            </a:r>
          </a:p>
          <a:p>
            <a:r>
              <a:rPr lang="en-GB" sz="1200" dirty="0" err="1"/>
              <a:t>Deltarune</a:t>
            </a:r>
            <a:endParaRPr lang="en-GB" sz="1200" dirty="0"/>
          </a:p>
          <a:p>
            <a:r>
              <a:rPr lang="en-GB" sz="1200" dirty="0"/>
              <a:t>Faster Than Light</a:t>
            </a:r>
          </a:p>
          <a:p>
            <a:r>
              <a:rPr lang="en-GB" sz="1200" dirty="0" err="1"/>
              <a:t>Helltaker</a:t>
            </a:r>
            <a:endParaRPr lang="en-GB" sz="1200" dirty="0"/>
          </a:p>
          <a:p>
            <a:r>
              <a:rPr lang="en-GB" sz="1200" dirty="0"/>
              <a:t>Getting Over It with Bennett </a:t>
            </a:r>
            <a:r>
              <a:rPr lang="en-GB" sz="1200" dirty="0" err="1"/>
              <a:t>Foddy</a:t>
            </a:r>
            <a:endParaRPr lang="en-GB" sz="1200" dirty="0"/>
          </a:p>
          <a:p>
            <a:r>
              <a:rPr lang="en-GB" sz="1200" dirty="0"/>
              <a:t>Enter The </a:t>
            </a:r>
            <a:r>
              <a:rPr lang="en-GB" sz="1200" dirty="0" err="1"/>
              <a:t>Gungeon</a:t>
            </a:r>
            <a:endParaRPr lang="en-GB" sz="1200" dirty="0"/>
          </a:p>
          <a:p>
            <a:r>
              <a:rPr lang="en-GB" sz="1200" dirty="0"/>
              <a:t>Celeste</a:t>
            </a:r>
          </a:p>
          <a:p>
            <a:r>
              <a:rPr lang="en-GB" sz="1200" dirty="0"/>
              <a:t>A Hat In Time</a:t>
            </a:r>
          </a:p>
          <a:p>
            <a:r>
              <a:rPr lang="en-GB" sz="1200" dirty="0" err="1"/>
              <a:t>Hylics</a:t>
            </a:r>
            <a:endParaRPr lang="en-GB" sz="1200" dirty="0"/>
          </a:p>
          <a:p>
            <a:r>
              <a:rPr lang="en-GB" sz="1200" dirty="0"/>
              <a:t>Little Nightmares</a:t>
            </a:r>
          </a:p>
          <a:p>
            <a:r>
              <a:rPr lang="en-GB" sz="1200" dirty="0"/>
              <a:t>Indivisible</a:t>
            </a:r>
          </a:p>
          <a:p>
            <a:r>
              <a:rPr lang="en-GB" sz="1200" dirty="0" err="1"/>
              <a:t>Inscryption</a:t>
            </a:r>
            <a:endParaRPr lang="en-GB" sz="1200" dirty="0"/>
          </a:p>
          <a:p>
            <a:r>
              <a:rPr lang="en-GB" sz="1200" dirty="0"/>
              <a:t>Iron Lung</a:t>
            </a:r>
          </a:p>
          <a:p>
            <a:r>
              <a:rPr lang="en-GB" sz="1200" dirty="0"/>
              <a:t>Journey</a:t>
            </a:r>
          </a:p>
          <a:p>
            <a:r>
              <a:rPr lang="en-GB" sz="1200" dirty="0"/>
              <a:t>Jump King</a:t>
            </a:r>
          </a:p>
          <a:p>
            <a:r>
              <a:rPr lang="en-GB" sz="1200" dirty="0"/>
              <a:t>LISA: The Painful</a:t>
            </a:r>
          </a:p>
          <a:p>
            <a:r>
              <a:rPr lang="en-GB" sz="1200" dirty="0"/>
              <a:t>Metal: </a:t>
            </a:r>
            <a:r>
              <a:rPr lang="en-GB" sz="1200" dirty="0" err="1"/>
              <a:t>Hellsinger</a:t>
            </a:r>
            <a:endParaRPr lang="en-GB" sz="1200" dirty="0"/>
          </a:p>
          <a:p>
            <a:r>
              <a:rPr lang="en-GB" sz="1200" dirty="0"/>
              <a:t>Minecraft</a:t>
            </a:r>
          </a:p>
          <a:p>
            <a:r>
              <a:rPr lang="en-GB" sz="1200" dirty="0"/>
              <a:t>Neon White</a:t>
            </a:r>
          </a:p>
          <a:p>
            <a:r>
              <a:rPr lang="en-GB" sz="1200" dirty="0"/>
              <a:t>No Man’s Sky</a:t>
            </a:r>
          </a:p>
          <a:p>
            <a:r>
              <a:rPr lang="en-GB" sz="1200" dirty="0"/>
              <a:t>Omori</a:t>
            </a:r>
          </a:p>
          <a:p>
            <a:r>
              <a:rPr lang="en-GB" sz="1200" dirty="0"/>
              <a:t>Outer Wilds</a:t>
            </a:r>
          </a:p>
          <a:p>
            <a:r>
              <a:rPr lang="en-GB" sz="1200" dirty="0"/>
              <a:t>Ori &amp; The Blind Forest</a:t>
            </a:r>
          </a:p>
          <a:p>
            <a:r>
              <a:rPr lang="en-GB" sz="1200" dirty="0" err="1"/>
              <a:t>Phasmophobia</a:t>
            </a:r>
            <a:endParaRPr lang="en-GB" sz="1200" dirty="0"/>
          </a:p>
          <a:p>
            <a:r>
              <a:rPr lang="en-GB" sz="1200" dirty="0"/>
              <a:t>Rivals of Aether</a:t>
            </a:r>
          </a:p>
          <a:p>
            <a:r>
              <a:rPr lang="en-GB" sz="1200" dirty="0"/>
              <a:t>Rogue Legacy</a:t>
            </a:r>
          </a:p>
          <a:p>
            <a:r>
              <a:rPr lang="en-GB" sz="1200" dirty="0"/>
              <a:t>Sable</a:t>
            </a:r>
          </a:p>
          <a:p>
            <a:r>
              <a:rPr lang="en-GB" sz="1200" dirty="0"/>
              <a:t>Scorn</a:t>
            </a:r>
          </a:p>
          <a:p>
            <a:r>
              <a:rPr lang="en-GB" sz="1200" dirty="0"/>
              <a:t>SCP – Containment Breach</a:t>
            </a:r>
          </a:p>
          <a:p>
            <a:r>
              <a:rPr lang="en-GB" sz="1200" dirty="0"/>
              <a:t>Shantae</a:t>
            </a:r>
          </a:p>
          <a:p>
            <a:r>
              <a:rPr lang="en-GB" sz="1200" dirty="0"/>
              <a:t>Shovel Knight</a:t>
            </a:r>
          </a:p>
          <a:p>
            <a:r>
              <a:rPr lang="en-GB" sz="1200" dirty="0"/>
              <a:t>Sifu</a:t>
            </a:r>
          </a:p>
          <a:p>
            <a:r>
              <a:rPr lang="en-GB" sz="1200" dirty="0" err="1"/>
              <a:t>Skullgirls</a:t>
            </a:r>
            <a:endParaRPr lang="en-GB" sz="1200" dirty="0"/>
          </a:p>
          <a:p>
            <a:r>
              <a:rPr lang="en-GB" sz="1200" dirty="0"/>
              <a:t>Slime Rancher</a:t>
            </a:r>
          </a:p>
          <a:p>
            <a:r>
              <a:rPr lang="en-GB" sz="1200" dirty="0"/>
              <a:t>Soma</a:t>
            </a:r>
          </a:p>
          <a:p>
            <a:r>
              <a:rPr lang="en-GB" sz="1200" dirty="0" err="1"/>
              <a:t>Spelunky</a:t>
            </a:r>
            <a:endParaRPr lang="en-GB" sz="1200" dirty="0"/>
          </a:p>
          <a:p>
            <a:r>
              <a:rPr lang="en-GB" sz="1200" dirty="0"/>
              <a:t>Stray</a:t>
            </a:r>
          </a:p>
          <a:p>
            <a:r>
              <a:rPr lang="en-GB" sz="1200" dirty="0"/>
              <a:t>Transistor</a:t>
            </a:r>
          </a:p>
          <a:p>
            <a:r>
              <a:rPr lang="en-GB" sz="1200" dirty="0"/>
              <a:t>Untitled Goose Game</a:t>
            </a:r>
          </a:p>
          <a:p>
            <a:r>
              <a:rPr lang="en-GB" sz="1200" dirty="0"/>
              <a:t>VA-11 Hall-A</a:t>
            </a:r>
          </a:p>
          <a:p>
            <a:r>
              <a:rPr lang="en-GB" sz="1200" dirty="0"/>
              <a:t>Vampire Survivors</a:t>
            </a:r>
          </a:p>
          <a:p>
            <a:r>
              <a:rPr lang="en-GB" sz="1200" dirty="0"/>
              <a:t>Viscera </a:t>
            </a:r>
            <a:r>
              <a:rPr lang="en-GB" sz="1200" dirty="0" err="1"/>
              <a:t>Cleanup</a:t>
            </a:r>
            <a:r>
              <a:rPr lang="en-GB" sz="1200" dirty="0"/>
              <a:t> Duty</a:t>
            </a:r>
          </a:p>
          <a:p>
            <a:r>
              <a:rPr lang="en-GB" sz="1200" dirty="0" err="1"/>
              <a:t>VRChat</a:t>
            </a:r>
            <a:endParaRPr lang="en-GB" sz="1200" dirty="0"/>
          </a:p>
          <a:p>
            <a:r>
              <a:rPr lang="en-GB" sz="1200" dirty="0"/>
              <a:t>World of Horror</a:t>
            </a:r>
          </a:p>
          <a:p>
            <a:r>
              <a:rPr lang="en-GB" sz="1200" dirty="0"/>
              <a:t>Yume Nikki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847FD8-4E2B-5EB3-7E22-33E4EFFC0ECF}"/>
              </a:ext>
            </a:extLst>
          </p:cNvPr>
          <p:cNvSpPr txBox="1"/>
          <p:nvPr/>
        </p:nvSpPr>
        <p:spPr>
          <a:xfrm>
            <a:off x="10280650" y="4998820"/>
            <a:ext cx="153066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3200" dirty="0"/>
              <a:t>+ 1000s more</a:t>
            </a:r>
          </a:p>
        </p:txBody>
      </p:sp>
      <p:pic>
        <p:nvPicPr>
          <p:cNvPr id="5" name="Picture 4" descr="Logo&#10;&#10;Description automatically generated with medium confidence">
            <a:extLst>
              <a:ext uri="{FF2B5EF4-FFF2-40B4-BE49-F238E27FC236}">
                <a16:creationId xmlns:a16="http://schemas.microsoft.com/office/drawing/2014/main" id="{525DDBB9-0AA6-230F-D654-91687A44C3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186" y="69305"/>
            <a:ext cx="933634" cy="1136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8687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337527F-7489-5F32-14B1-04C038F8B128}"/>
              </a:ext>
            </a:extLst>
          </p:cNvPr>
          <p:cNvSpPr/>
          <p:nvPr/>
        </p:nvSpPr>
        <p:spPr>
          <a:xfrm>
            <a:off x="1062842" y="371092"/>
            <a:ext cx="967444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rgbClr val="FFC000"/>
                  </a:outerShdw>
                </a:effectLst>
              </a:rPr>
              <a:t>Videogames have changed</a:t>
            </a:r>
          </a:p>
        </p:txBody>
      </p:sp>
      <p:pic>
        <p:nvPicPr>
          <p:cNvPr id="6" name="Picture 5" descr="Qr code&#10;&#10;Description automatically generated">
            <a:extLst>
              <a:ext uri="{FF2B5EF4-FFF2-40B4-BE49-F238E27FC236}">
                <a16:creationId xmlns:a16="http://schemas.microsoft.com/office/drawing/2014/main" id="{E6B82134-D8E3-965D-78A7-237CCF2B89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3056" r="93611">
                        <a14:foregroundMark x1="9722" y1="46389" x2="3056" y2="46944"/>
                        <a14:foregroundMark x1="91111" y1="50833" x2="93611" y2="57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317" y="2136282"/>
            <a:ext cx="3429000" cy="3429000"/>
          </a:xfrm>
          <a:prstGeom prst="rect">
            <a:avLst/>
          </a:prstGeom>
        </p:spPr>
      </p:pic>
      <p:pic>
        <p:nvPicPr>
          <p:cNvPr id="9" name="Picture 8" descr="A picture containing arthropod, invertebrate, lobster&#10;&#10;Description automatically generated">
            <a:extLst>
              <a:ext uri="{FF2B5EF4-FFF2-40B4-BE49-F238E27FC236}">
                <a16:creationId xmlns:a16="http://schemas.microsoft.com/office/drawing/2014/main" id="{7E7C55E9-10B5-B2CD-5D19-F9480FFDD40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0437" y="2536782"/>
            <a:ext cx="4672000" cy="262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C976DEF-7F6F-0F44-854F-2EDD46FA231F}"/>
              </a:ext>
            </a:extLst>
          </p:cNvPr>
          <p:cNvSpPr/>
          <p:nvPr/>
        </p:nvSpPr>
        <p:spPr>
          <a:xfrm>
            <a:off x="4726506" y="5483812"/>
            <a:ext cx="234711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rgbClr val="FFC000"/>
                  </a:outerShdw>
                </a:effectLst>
              </a:rPr>
              <a:t>…a lot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F21BB767-0EE0-C176-B1FC-60EF976552A3}"/>
              </a:ext>
            </a:extLst>
          </p:cNvPr>
          <p:cNvSpPr/>
          <p:nvPr/>
        </p:nvSpPr>
        <p:spPr>
          <a:xfrm>
            <a:off x="4748277" y="3850782"/>
            <a:ext cx="1877786" cy="4599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62777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Rectangle 162">
            <a:extLst>
              <a:ext uri="{FF2B5EF4-FFF2-40B4-BE49-F238E27FC236}">
                <a16:creationId xmlns:a16="http://schemas.microsoft.com/office/drawing/2014/main" id="{8F530C10-4403-F2AF-F80E-35FEA36B04E7}"/>
              </a:ext>
            </a:extLst>
          </p:cNvPr>
          <p:cNvSpPr/>
          <p:nvPr/>
        </p:nvSpPr>
        <p:spPr>
          <a:xfrm>
            <a:off x="338826" y="5423733"/>
            <a:ext cx="517160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What changed</a:t>
            </a: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49C6267E-4DFD-148D-06FD-131DD8880D93}"/>
              </a:ext>
            </a:extLst>
          </p:cNvPr>
          <p:cNvSpPr txBox="1"/>
          <p:nvPr/>
        </p:nvSpPr>
        <p:spPr>
          <a:xfrm>
            <a:off x="0" y="-177800"/>
            <a:ext cx="10597242" cy="6063198"/>
          </a:xfrm>
          <a:prstGeom prst="rect">
            <a:avLst/>
          </a:prstGeom>
          <a:noFill/>
          <a:effectLst>
            <a:outerShdw blurRad="50800" dist="38100" dir="2700000" algn="tl" rotWithShape="0">
              <a:schemeClr val="accent6">
                <a:alpha val="80000"/>
              </a:schemeClr>
            </a:outerShdw>
          </a:effectLst>
        </p:spPr>
        <p:txBody>
          <a:bodyPr wrap="square" rtlCol="0">
            <a:spAutoFit/>
          </a:bodyPr>
          <a:lstStyle/>
          <a:p>
            <a:pPr marL="1485900" lvl="2" indent="-571500">
              <a:lnSpc>
                <a:spcPct val="250000"/>
              </a:lnSpc>
              <a:buSzPct val="120000"/>
              <a:buFont typeface="Century Gothic" panose="020B0502020202020204" pitchFamily="34" charset="0"/>
              <a:buChar char="►"/>
            </a:pPr>
            <a:r>
              <a:rPr lang="en-GB" sz="4400" dirty="0" err="1"/>
              <a:t>Splitscreen</a:t>
            </a:r>
            <a:r>
              <a:rPr lang="en-GB" sz="4400" dirty="0"/>
              <a:t> vs Online Multiplayer</a:t>
            </a:r>
          </a:p>
          <a:p>
            <a:pPr marL="1485900" lvl="2" indent="-571500">
              <a:lnSpc>
                <a:spcPct val="250000"/>
              </a:lnSpc>
              <a:buSzPct val="120000"/>
              <a:buFont typeface="Century Gothic" panose="020B0502020202020204" pitchFamily="34" charset="0"/>
              <a:buChar char="►"/>
            </a:pPr>
            <a:r>
              <a:rPr lang="en-GB" sz="4400" dirty="0"/>
              <a:t>Rise of the Indie Games</a:t>
            </a:r>
          </a:p>
          <a:p>
            <a:pPr marL="1485900" lvl="2" indent="-571500">
              <a:lnSpc>
                <a:spcPct val="250000"/>
              </a:lnSpc>
              <a:buSzPct val="120000"/>
              <a:buFont typeface="Century Gothic" panose="020B0502020202020204" pitchFamily="34" charset="0"/>
              <a:buChar char="►"/>
            </a:pPr>
            <a:r>
              <a:rPr lang="en-GB" sz="4400" dirty="0"/>
              <a:t>Something else</a:t>
            </a:r>
          </a:p>
          <a:p>
            <a:pPr lvl="5"/>
            <a:endParaRPr lang="en-GB" sz="4000" dirty="0"/>
          </a:p>
          <a:p>
            <a:pPr marL="1200150" lvl="2" indent="-285750">
              <a:buFont typeface="Wingdings" panose="05000000000000000000" pitchFamily="2" charset="2"/>
              <a:buChar char="v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769767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Rectangle 162">
            <a:extLst>
              <a:ext uri="{FF2B5EF4-FFF2-40B4-BE49-F238E27FC236}">
                <a16:creationId xmlns:a16="http://schemas.microsoft.com/office/drawing/2014/main" id="{8F530C10-4403-F2AF-F80E-35FEA36B04E7}"/>
              </a:ext>
            </a:extLst>
          </p:cNvPr>
          <p:cNvSpPr/>
          <p:nvPr/>
        </p:nvSpPr>
        <p:spPr>
          <a:xfrm>
            <a:off x="512735" y="5176155"/>
            <a:ext cx="11166529" cy="13879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FEFEFE"/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+mj-lt"/>
                <a:ea typeface="+mj-ea"/>
                <a:cs typeface="+mj-cs"/>
              </a:rPr>
              <a:t>What </a:t>
            </a:r>
            <a:r>
              <a:rPr lang="en-US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FEFEFE"/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+mj-lt"/>
                <a:ea typeface="+mj-ea"/>
                <a:cs typeface="+mj-cs"/>
              </a:rPr>
              <a:t>is </a:t>
            </a:r>
            <a:r>
              <a:rPr lang="en-US" sz="5400" b="1" cap="none" spc="0" dirty="0" err="1">
                <a:ln w="13462">
                  <a:solidFill>
                    <a:schemeClr val="bg1"/>
                  </a:solidFill>
                  <a:prstDash val="solid"/>
                </a:ln>
                <a:solidFill>
                  <a:srgbClr val="FEFEFE"/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+mj-lt"/>
                <a:ea typeface="+mj-ea"/>
                <a:cs typeface="+mj-cs"/>
              </a:rPr>
              <a:t>Splitscreen</a:t>
            </a:r>
            <a:endParaRPr lang="en-US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rgbClr val="FEFEFE"/>
              </a:solidFill>
              <a:effectLst>
                <a:outerShdw dist="38100" dir="2700000" algn="bl" rotWithShape="0">
                  <a:schemeClr val="accent5"/>
                </a:outerShdw>
              </a:effectLst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9481072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Rectangle 162">
            <a:extLst>
              <a:ext uri="{FF2B5EF4-FFF2-40B4-BE49-F238E27FC236}">
                <a16:creationId xmlns:a16="http://schemas.microsoft.com/office/drawing/2014/main" id="{8F530C10-4403-F2AF-F80E-35FEA36B04E7}"/>
              </a:ext>
            </a:extLst>
          </p:cNvPr>
          <p:cNvSpPr/>
          <p:nvPr/>
        </p:nvSpPr>
        <p:spPr>
          <a:xfrm>
            <a:off x="512735" y="5176155"/>
            <a:ext cx="11166529" cy="13879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FEFEFE"/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+mj-lt"/>
                <a:ea typeface="+mj-ea"/>
                <a:cs typeface="+mj-cs"/>
              </a:rPr>
              <a:t>What is Online Multiplayer</a:t>
            </a:r>
          </a:p>
        </p:txBody>
      </p:sp>
    </p:spTree>
    <p:extLst>
      <p:ext uri="{BB962C8B-B14F-4D97-AF65-F5344CB8AC3E}">
        <p14:creationId xmlns:p14="http://schemas.microsoft.com/office/powerpoint/2010/main" val="36159386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Rectangle 162">
            <a:extLst>
              <a:ext uri="{FF2B5EF4-FFF2-40B4-BE49-F238E27FC236}">
                <a16:creationId xmlns:a16="http://schemas.microsoft.com/office/drawing/2014/main" id="{8F530C10-4403-F2AF-F80E-35FEA36B04E7}"/>
              </a:ext>
            </a:extLst>
          </p:cNvPr>
          <p:cNvSpPr/>
          <p:nvPr/>
        </p:nvSpPr>
        <p:spPr>
          <a:xfrm>
            <a:off x="512735" y="5176155"/>
            <a:ext cx="11166529" cy="13879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FEFEFE"/>
                </a:solidFill>
                <a:effectLst>
                  <a:outerShdw dist="38100" dir="2700000" algn="bl" rotWithShape="0">
                    <a:schemeClr val="accent2"/>
                  </a:outerShdw>
                </a:effectLst>
                <a:latin typeface="+mj-lt"/>
                <a:ea typeface="+mj-ea"/>
                <a:cs typeface="+mj-cs"/>
              </a:rPr>
              <a:t>Main differences</a:t>
            </a:r>
          </a:p>
        </p:txBody>
      </p:sp>
    </p:spTree>
    <p:extLst>
      <p:ext uri="{BB962C8B-B14F-4D97-AF65-F5344CB8AC3E}">
        <p14:creationId xmlns:p14="http://schemas.microsoft.com/office/powerpoint/2010/main" val="14675794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8" name="Rectangle 167">
            <a:extLst>
              <a:ext uri="{FF2B5EF4-FFF2-40B4-BE49-F238E27FC236}">
                <a16:creationId xmlns:a16="http://schemas.microsoft.com/office/drawing/2014/main" id="{FCA38DE0-0434-4DDD-89EE-77463F374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A picture containing text&#10;&#10;Description automatically generated">
            <a:extLst>
              <a:ext uri="{FF2B5EF4-FFF2-40B4-BE49-F238E27FC236}">
                <a16:creationId xmlns:a16="http://schemas.microsoft.com/office/drawing/2014/main" id="{77CD9AB9-6ECE-63D6-E6F7-CCAEA096CDB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3743" y="1745448"/>
            <a:ext cx="1758007" cy="1758007"/>
          </a:xfrm>
          <a:prstGeom prst="rect">
            <a:avLst/>
          </a:prstGeom>
        </p:spPr>
      </p:pic>
      <p:pic>
        <p:nvPicPr>
          <p:cNvPr id="16" name="Picture 15" descr="Icon&#10;&#10;Description automatically generated">
            <a:extLst>
              <a:ext uri="{FF2B5EF4-FFF2-40B4-BE49-F238E27FC236}">
                <a16:creationId xmlns:a16="http://schemas.microsoft.com/office/drawing/2014/main" id="{9DD1A5FE-7A47-7D2E-DBB9-969738CB3F1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6" b="24034"/>
          <a:stretch/>
        </p:blipFill>
        <p:spPr>
          <a:xfrm>
            <a:off x="9093743" y="-12558"/>
            <a:ext cx="1758007" cy="1758007"/>
          </a:xfrm>
          <a:prstGeom prst="rect">
            <a:avLst/>
          </a:prstGeom>
        </p:spPr>
      </p:pic>
      <p:pic>
        <p:nvPicPr>
          <p:cNvPr id="17" name="Picture 16" descr="Shape&#10;&#10;Description automatically generated">
            <a:extLst>
              <a:ext uri="{FF2B5EF4-FFF2-40B4-BE49-F238E27FC236}">
                <a16:creationId xmlns:a16="http://schemas.microsoft.com/office/drawing/2014/main" id="{7E5727C4-7346-72B2-9D78-22CFF142968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3" r="24093" b="-1"/>
          <a:stretch/>
        </p:blipFill>
        <p:spPr>
          <a:xfrm>
            <a:off x="10849871" y="-12558"/>
            <a:ext cx="1342129" cy="1755872"/>
          </a:xfrm>
          <a:prstGeom prst="rect">
            <a:avLst/>
          </a:prstGeom>
        </p:spPr>
      </p:pic>
      <p:pic>
        <p:nvPicPr>
          <p:cNvPr id="18" name="Picture 17" descr="Text&#10;&#10;Description automatically generated">
            <a:extLst>
              <a:ext uri="{FF2B5EF4-FFF2-40B4-BE49-F238E27FC236}">
                <a16:creationId xmlns:a16="http://schemas.microsoft.com/office/drawing/2014/main" id="{0BC0228D-DE56-2FED-6F40-B21B318DFB3B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7872" y="1745448"/>
            <a:ext cx="1758008" cy="1758008"/>
          </a:xfrm>
          <a:prstGeom prst="rect">
            <a:avLst/>
          </a:prstGeom>
        </p:spPr>
      </p:pic>
      <p:pic>
        <p:nvPicPr>
          <p:cNvPr id="19" name="Picture 18" descr="Diagram, calendar&#10;&#10;Description automatically generated">
            <a:extLst>
              <a:ext uri="{FF2B5EF4-FFF2-40B4-BE49-F238E27FC236}">
                <a16:creationId xmlns:a16="http://schemas.microsoft.com/office/drawing/2014/main" id="{9DC008D2-DFB9-1DE7-B2CB-F319FC56CA0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517"/>
          <a:stretch/>
        </p:blipFill>
        <p:spPr>
          <a:xfrm>
            <a:off x="9100147" y="5267305"/>
            <a:ext cx="1758007" cy="1590695"/>
          </a:xfrm>
          <a:prstGeom prst="rect">
            <a:avLst/>
          </a:prstGeom>
        </p:spPr>
      </p:pic>
      <p:pic>
        <p:nvPicPr>
          <p:cNvPr id="20" name="Picture 19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DA4A2D7D-3F44-3212-106D-8D63F0D247D8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7872" y="-12558"/>
            <a:ext cx="1758008" cy="1758008"/>
          </a:xfrm>
          <a:prstGeom prst="rect">
            <a:avLst/>
          </a:prstGeom>
        </p:spPr>
      </p:pic>
      <p:pic>
        <p:nvPicPr>
          <p:cNvPr id="21" name="Picture 20" descr="Calendar&#10;&#10;Description automatically generated with low confidence">
            <a:extLst>
              <a:ext uri="{FF2B5EF4-FFF2-40B4-BE49-F238E27FC236}">
                <a16:creationId xmlns:a16="http://schemas.microsoft.com/office/drawing/2014/main" id="{539A63F0-CC60-7C4A-2C4C-30FFDDB5F3D9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39" b="24495"/>
          <a:stretch/>
        </p:blipFill>
        <p:spPr>
          <a:xfrm>
            <a:off x="9094245" y="3503396"/>
            <a:ext cx="1763908" cy="1763908"/>
          </a:xfrm>
          <a:prstGeom prst="rect">
            <a:avLst/>
          </a:prstGeom>
        </p:spPr>
      </p:pic>
      <p:pic>
        <p:nvPicPr>
          <p:cNvPr id="22" name="Picture 21" descr="Graphical user interface&#10;&#10;Description automatically generated">
            <a:extLst>
              <a:ext uri="{FF2B5EF4-FFF2-40B4-BE49-F238E27FC236}">
                <a16:creationId xmlns:a16="http://schemas.microsoft.com/office/drawing/2014/main" id="{16796791-EE2F-CD69-19B3-2F9E2047BD0C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199"/>
          <a:stretch/>
        </p:blipFill>
        <p:spPr>
          <a:xfrm>
            <a:off x="10851750" y="1743314"/>
            <a:ext cx="1340250" cy="1768118"/>
          </a:xfrm>
          <a:prstGeom prst="rect">
            <a:avLst/>
          </a:prstGeom>
        </p:spPr>
      </p:pic>
      <p:pic>
        <p:nvPicPr>
          <p:cNvPr id="23" name="Picture 22" descr="A picture containing text&#10;&#10;Description automatically generated">
            <a:extLst>
              <a:ext uri="{FF2B5EF4-FFF2-40B4-BE49-F238E27FC236}">
                <a16:creationId xmlns:a16="http://schemas.microsoft.com/office/drawing/2014/main" id="{0965CB46-E2A0-D020-512C-3BB9BAE17E1F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75" t="-322" r="21875" b="322"/>
          <a:stretch/>
        </p:blipFill>
        <p:spPr>
          <a:xfrm>
            <a:off x="7337872" y="3496741"/>
            <a:ext cx="1758007" cy="1758007"/>
          </a:xfrm>
          <a:prstGeom prst="rect">
            <a:avLst/>
          </a:prstGeom>
        </p:spPr>
      </p:pic>
      <p:pic>
        <p:nvPicPr>
          <p:cNvPr id="24" name="Picture 23" descr="A person wearing a garment&#10;&#10;Description automatically generated with medium confidence">
            <a:extLst>
              <a:ext uri="{FF2B5EF4-FFF2-40B4-BE49-F238E27FC236}">
                <a16:creationId xmlns:a16="http://schemas.microsoft.com/office/drawing/2014/main" id="{1AEBF9EB-7F1C-729D-F333-6512A8682E2C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736"/>
          <a:stretch/>
        </p:blipFill>
        <p:spPr>
          <a:xfrm>
            <a:off x="7337872" y="5254749"/>
            <a:ext cx="1762275" cy="1590694"/>
          </a:xfrm>
          <a:prstGeom prst="rect">
            <a:avLst/>
          </a:prstGeom>
        </p:spPr>
      </p:pic>
      <p:pic>
        <p:nvPicPr>
          <p:cNvPr id="25" name="Picture 24" descr="A picture containing calendar&#10;&#10;Description automatically generated">
            <a:extLst>
              <a:ext uri="{FF2B5EF4-FFF2-40B4-BE49-F238E27FC236}">
                <a16:creationId xmlns:a16="http://schemas.microsoft.com/office/drawing/2014/main" id="{834297EE-9BE6-AD5A-61C9-5AB778918D29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11" t="5813" r="28258" b="21171"/>
          <a:stretch/>
        </p:blipFill>
        <p:spPr>
          <a:xfrm>
            <a:off x="10857873" y="3513505"/>
            <a:ext cx="1334128" cy="1755873"/>
          </a:xfrm>
          <a:prstGeom prst="rect">
            <a:avLst/>
          </a:prstGeom>
        </p:spPr>
      </p:pic>
      <p:pic>
        <p:nvPicPr>
          <p:cNvPr id="26" name="Picture 25" descr="Map&#10;&#10;Description automatically generated">
            <a:extLst>
              <a:ext uri="{FF2B5EF4-FFF2-40B4-BE49-F238E27FC236}">
                <a16:creationId xmlns:a16="http://schemas.microsoft.com/office/drawing/2014/main" id="{76BB610C-69AC-C76F-6864-3AD67DD3C52E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2" r="50819" b="9853"/>
          <a:stretch/>
        </p:blipFill>
        <p:spPr>
          <a:xfrm>
            <a:off x="10851469" y="5269377"/>
            <a:ext cx="1340532" cy="1588623"/>
          </a:xfrm>
          <a:prstGeom prst="rect">
            <a:avLst/>
          </a:prstGeom>
        </p:spPr>
      </p:pic>
      <p:sp>
        <p:nvSpPr>
          <p:cNvPr id="170" name="Freeform: Shape 169">
            <a:extLst>
              <a:ext uri="{FF2B5EF4-FFF2-40B4-BE49-F238E27FC236}">
                <a16:creationId xmlns:a16="http://schemas.microsoft.com/office/drawing/2014/main" id="{6A520694-B5C4-4629-92F0-65DEBCE683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16200000">
            <a:off x="481607" y="-491131"/>
            <a:ext cx="6867524" cy="7830738"/>
          </a:xfrm>
          <a:custGeom>
            <a:avLst/>
            <a:gdLst>
              <a:gd name="connsiteX0" fmla="*/ 0 w 6867524"/>
              <a:gd name="connsiteY0" fmla="*/ 7529514 h 7830738"/>
              <a:gd name="connsiteX1" fmla="*/ 0 w 6867524"/>
              <a:gd name="connsiteY1" fmla="*/ 2857374 h 7830738"/>
              <a:gd name="connsiteX2" fmla="*/ 0 w 6867524"/>
              <a:gd name="connsiteY2" fmla="*/ 0 h 7830738"/>
              <a:gd name="connsiteX3" fmla="*/ 6867524 w 6867524"/>
              <a:gd name="connsiteY3" fmla="*/ 0 h 7830738"/>
              <a:gd name="connsiteX4" fmla="*/ 6867524 w 6867524"/>
              <a:gd name="connsiteY4" fmla="*/ 2626914 h 7830738"/>
              <a:gd name="connsiteX5" fmla="*/ 6867524 w 6867524"/>
              <a:gd name="connsiteY5" fmla="*/ 7532288 h 7830738"/>
              <a:gd name="connsiteX6" fmla="*/ 3859631 w 6867524"/>
              <a:gd name="connsiteY6" fmla="*/ 7532288 h 7830738"/>
              <a:gd name="connsiteX7" fmla="*/ 3478631 w 6867524"/>
              <a:gd name="connsiteY7" fmla="*/ 7818038 h 7830738"/>
              <a:gd name="connsiteX8" fmla="*/ 3470164 w 6867524"/>
              <a:gd name="connsiteY8" fmla="*/ 7821213 h 7830738"/>
              <a:gd name="connsiteX9" fmla="*/ 3457464 w 6867524"/>
              <a:gd name="connsiteY9" fmla="*/ 7825976 h 7830738"/>
              <a:gd name="connsiteX10" fmla="*/ 3446881 w 6867524"/>
              <a:gd name="connsiteY10" fmla="*/ 7830738 h 7830738"/>
              <a:gd name="connsiteX11" fmla="*/ 3434181 w 6867524"/>
              <a:gd name="connsiteY11" fmla="*/ 7830738 h 7830738"/>
              <a:gd name="connsiteX12" fmla="*/ 3423598 w 6867524"/>
              <a:gd name="connsiteY12" fmla="*/ 7830738 h 7830738"/>
              <a:gd name="connsiteX13" fmla="*/ 3410897 w 6867524"/>
              <a:gd name="connsiteY13" fmla="*/ 7825976 h 7830738"/>
              <a:gd name="connsiteX14" fmla="*/ 3398198 w 6867524"/>
              <a:gd name="connsiteY14" fmla="*/ 7821213 h 7830738"/>
              <a:gd name="connsiteX15" fmla="*/ 3389731 w 6867524"/>
              <a:gd name="connsiteY15" fmla="*/ 7818038 h 7830738"/>
              <a:gd name="connsiteX16" fmla="*/ 3008731 w 6867524"/>
              <a:gd name="connsiteY16" fmla="*/ 7532288 h 7830738"/>
              <a:gd name="connsiteX17" fmla="*/ 1012714 w 6867524"/>
              <a:gd name="connsiteY17" fmla="*/ 7532288 h 7830738"/>
              <a:gd name="connsiteX18" fmla="*/ 1012714 w 6867524"/>
              <a:gd name="connsiteY18" fmla="*/ 7531893 h 7830738"/>
              <a:gd name="connsiteX19" fmla="*/ 4761 w 6867524"/>
              <a:gd name="connsiteY19" fmla="*/ 7531893 h 7830738"/>
              <a:gd name="connsiteX20" fmla="*/ 4761 w 6867524"/>
              <a:gd name="connsiteY20" fmla="*/ 7529514 h 7830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867524" h="7830738">
                <a:moveTo>
                  <a:pt x="0" y="7529514"/>
                </a:moveTo>
                <a:lnTo>
                  <a:pt x="0" y="2857374"/>
                </a:lnTo>
                <a:lnTo>
                  <a:pt x="0" y="0"/>
                </a:lnTo>
                <a:lnTo>
                  <a:pt x="6867524" y="0"/>
                </a:lnTo>
                <a:lnTo>
                  <a:pt x="6867524" y="2626914"/>
                </a:lnTo>
                <a:lnTo>
                  <a:pt x="6867524" y="7532288"/>
                </a:lnTo>
                <a:lnTo>
                  <a:pt x="3859631" y="7532288"/>
                </a:lnTo>
                <a:lnTo>
                  <a:pt x="3478631" y="7818038"/>
                </a:lnTo>
                <a:lnTo>
                  <a:pt x="3470164" y="7821213"/>
                </a:lnTo>
                <a:lnTo>
                  <a:pt x="3457464" y="7825976"/>
                </a:lnTo>
                <a:lnTo>
                  <a:pt x="3446881" y="7830738"/>
                </a:lnTo>
                <a:lnTo>
                  <a:pt x="3434181" y="7830738"/>
                </a:lnTo>
                <a:lnTo>
                  <a:pt x="3423598" y="7830738"/>
                </a:lnTo>
                <a:lnTo>
                  <a:pt x="3410897" y="7825976"/>
                </a:lnTo>
                <a:lnTo>
                  <a:pt x="3398198" y="7821213"/>
                </a:lnTo>
                <a:lnTo>
                  <a:pt x="3389731" y="7818038"/>
                </a:lnTo>
                <a:lnTo>
                  <a:pt x="3008731" y="7532288"/>
                </a:lnTo>
                <a:lnTo>
                  <a:pt x="1012714" y="7532288"/>
                </a:lnTo>
                <a:lnTo>
                  <a:pt x="1012714" y="7531893"/>
                </a:lnTo>
                <a:lnTo>
                  <a:pt x="4761" y="7531893"/>
                </a:lnTo>
                <a:lnTo>
                  <a:pt x="4761" y="7529514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3" name="Rectangle 162">
            <a:extLst>
              <a:ext uri="{FF2B5EF4-FFF2-40B4-BE49-F238E27FC236}">
                <a16:creationId xmlns:a16="http://schemas.microsoft.com/office/drawing/2014/main" id="{8F530C10-4403-F2AF-F80E-35FEA36B04E7}"/>
              </a:ext>
            </a:extLst>
          </p:cNvPr>
          <p:cNvSpPr/>
          <p:nvPr/>
        </p:nvSpPr>
        <p:spPr>
          <a:xfrm>
            <a:off x="810001" y="1449147"/>
            <a:ext cx="5717870" cy="39597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6000" b="1" cap="none" spc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FEFEFE"/>
                </a:solidFill>
                <a:effectLst>
                  <a:outerShdw dist="38100" dir="2700000" algn="bl" rotWithShape="0">
                    <a:schemeClr val="accent2"/>
                  </a:outerShdw>
                </a:effectLst>
                <a:latin typeface="+mj-lt"/>
                <a:ea typeface="+mj-ea"/>
                <a:cs typeface="+mj-cs"/>
              </a:rPr>
              <a:t>Rise of the Indie Games</a:t>
            </a:r>
          </a:p>
        </p:txBody>
      </p:sp>
    </p:spTree>
    <p:extLst>
      <p:ext uri="{BB962C8B-B14F-4D97-AF65-F5344CB8AC3E}">
        <p14:creationId xmlns:p14="http://schemas.microsoft.com/office/powerpoint/2010/main" val="27472450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Rectangle 162">
            <a:extLst>
              <a:ext uri="{FF2B5EF4-FFF2-40B4-BE49-F238E27FC236}">
                <a16:creationId xmlns:a16="http://schemas.microsoft.com/office/drawing/2014/main" id="{8F530C10-4403-F2AF-F80E-35FEA36B04E7}"/>
              </a:ext>
            </a:extLst>
          </p:cNvPr>
          <p:cNvSpPr/>
          <p:nvPr/>
        </p:nvSpPr>
        <p:spPr>
          <a:xfrm>
            <a:off x="512735" y="5176155"/>
            <a:ext cx="11166529" cy="13879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FEFEFE"/>
                </a:solidFill>
                <a:effectLst>
                  <a:outerShdw dist="38100" dir="2700000" algn="bl" rotWithShape="0">
                    <a:schemeClr val="accent2"/>
                  </a:outerShdw>
                </a:effectLst>
                <a:latin typeface="+mj-lt"/>
                <a:ea typeface="+mj-ea"/>
                <a:cs typeface="+mj-cs"/>
              </a:rPr>
              <a:t>Then vs Now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46FCA60-B85F-89DA-354A-B81134304D25}"/>
              </a:ext>
            </a:extLst>
          </p:cNvPr>
          <p:cNvSpPr txBox="1"/>
          <p:nvPr/>
        </p:nvSpPr>
        <p:spPr>
          <a:xfrm>
            <a:off x="1215310" y="860033"/>
            <a:ext cx="9761377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Traditionally, most games were only made by renowned game studios and published by big companies.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Indie games are games developed by independent games developers consisting of few or even 1 persons.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Indie games have become very popular over the years, granting the freedom and flexibility for people to make and publish their own games.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Indie games were around in the early 2000s, albeit rare. They gained traction a lot more during 2010s.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712831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8" name="Rectangle 167">
            <a:extLst>
              <a:ext uri="{FF2B5EF4-FFF2-40B4-BE49-F238E27FC236}">
                <a16:creationId xmlns:a16="http://schemas.microsoft.com/office/drawing/2014/main" id="{2FE8DED1-24FF-4A79-873B-ECE3ABE73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Freeform: Shape 169">
            <a:extLst>
              <a:ext uri="{FF2B5EF4-FFF2-40B4-BE49-F238E27FC236}">
                <a16:creationId xmlns:a16="http://schemas.microsoft.com/office/drawing/2014/main" id="{0AA6A048-501A-4387-906B-B8A8543E7B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7093" y="643467"/>
            <a:ext cx="10917814" cy="5571066"/>
          </a:xfrm>
          <a:custGeom>
            <a:avLst/>
            <a:gdLst>
              <a:gd name="connsiteX0" fmla="*/ 195712 w 10917814"/>
              <a:gd name="connsiteY0" fmla="*/ 0 h 5571066"/>
              <a:gd name="connsiteX1" fmla="*/ 5062165 w 10917814"/>
              <a:gd name="connsiteY1" fmla="*/ 0 h 5571066"/>
              <a:gd name="connsiteX2" fmla="*/ 5419638 w 10917814"/>
              <a:gd name="connsiteY2" fmla="*/ 268105 h 5571066"/>
              <a:gd name="connsiteX3" fmla="*/ 5428105 w 10917814"/>
              <a:gd name="connsiteY3" fmla="*/ 271280 h 5571066"/>
              <a:gd name="connsiteX4" fmla="*/ 5440804 w 10917814"/>
              <a:gd name="connsiteY4" fmla="*/ 276043 h 5571066"/>
              <a:gd name="connsiteX5" fmla="*/ 5453505 w 10917814"/>
              <a:gd name="connsiteY5" fmla="*/ 280805 h 5571066"/>
              <a:gd name="connsiteX6" fmla="*/ 5464088 w 10917814"/>
              <a:gd name="connsiteY6" fmla="*/ 280805 h 5571066"/>
              <a:gd name="connsiteX7" fmla="*/ 5476788 w 10917814"/>
              <a:gd name="connsiteY7" fmla="*/ 280805 h 5571066"/>
              <a:gd name="connsiteX8" fmla="*/ 5487371 w 10917814"/>
              <a:gd name="connsiteY8" fmla="*/ 276043 h 5571066"/>
              <a:gd name="connsiteX9" fmla="*/ 5500071 w 10917814"/>
              <a:gd name="connsiteY9" fmla="*/ 271280 h 5571066"/>
              <a:gd name="connsiteX10" fmla="*/ 5508538 w 10917814"/>
              <a:gd name="connsiteY10" fmla="*/ 268105 h 5571066"/>
              <a:gd name="connsiteX11" fmla="*/ 5866011 w 10917814"/>
              <a:gd name="connsiteY11" fmla="*/ 0 h 5571066"/>
              <a:gd name="connsiteX12" fmla="*/ 10722102 w 10917814"/>
              <a:gd name="connsiteY12" fmla="*/ 0 h 5571066"/>
              <a:gd name="connsiteX13" fmla="*/ 10917814 w 10917814"/>
              <a:gd name="connsiteY13" fmla="*/ 195712 h 5571066"/>
              <a:gd name="connsiteX14" fmla="*/ 10917814 w 10917814"/>
              <a:gd name="connsiteY14" fmla="*/ 5375354 h 5571066"/>
              <a:gd name="connsiteX15" fmla="*/ 10722102 w 10917814"/>
              <a:gd name="connsiteY15" fmla="*/ 5571066 h 5571066"/>
              <a:gd name="connsiteX16" fmla="*/ 195712 w 10917814"/>
              <a:gd name="connsiteY16" fmla="*/ 5571066 h 5571066"/>
              <a:gd name="connsiteX17" fmla="*/ 0 w 10917814"/>
              <a:gd name="connsiteY17" fmla="*/ 5375354 h 5571066"/>
              <a:gd name="connsiteX18" fmla="*/ 0 w 10917814"/>
              <a:gd name="connsiteY18" fmla="*/ 195712 h 5571066"/>
              <a:gd name="connsiteX19" fmla="*/ 195712 w 10917814"/>
              <a:gd name="connsiteY19" fmla="*/ 0 h 5571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0917814" h="5571066">
                <a:moveTo>
                  <a:pt x="195712" y="0"/>
                </a:moveTo>
                <a:lnTo>
                  <a:pt x="5062165" y="0"/>
                </a:lnTo>
                <a:lnTo>
                  <a:pt x="5419638" y="268105"/>
                </a:lnTo>
                <a:lnTo>
                  <a:pt x="5428105" y="271280"/>
                </a:lnTo>
                <a:lnTo>
                  <a:pt x="5440804" y="276043"/>
                </a:lnTo>
                <a:lnTo>
                  <a:pt x="5453505" y="280805"/>
                </a:lnTo>
                <a:lnTo>
                  <a:pt x="5464088" y="280805"/>
                </a:lnTo>
                <a:lnTo>
                  <a:pt x="5476788" y="280805"/>
                </a:lnTo>
                <a:lnTo>
                  <a:pt x="5487371" y="276043"/>
                </a:lnTo>
                <a:lnTo>
                  <a:pt x="5500071" y="271280"/>
                </a:lnTo>
                <a:lnTo>
                  <a:pt x="5508538" y="268105"/>
                </a:lnTo>
                <a:lnTo>
                  <a:pt x="5866011" y="0"/>
                </a:lnTo>
                <a:lnTo>
                  <a:pt x="10722102" y="0"/>
                </a:lnTo>
                <a:cubicBezTo>
                  <a:pt x="10830191" y="0"/>
                  <a:pt x="10917814" y="87623"/>
                  <a:pt x="10917814" y="195712"/>
                </a:cubicBezTo>
                <a:lnTo>
                  <a:pt x="10917814" y="5375354"/>
                </a:lnTo>
                <a:cubicBezTo>
                  <a:pt x="10917814" y="5483443"/>
                  <a:pt x="10830191" y="5571066"/>
                  <a:pt x="10722102" y="5571066"/>
                </a:cubicBezTo>
                <a:lnTo>
                  <a:pt x="195712" y="5571066"/>
                </a:lnTo>
                <a:cubicBezTo>
                  <a:pt x="87623" y="5571066"/>
                  <a:pt x="0" y="5483443"/>
                  <a:pt x="0" y="5375354"/>
                </a:cubicBezTo>
                <a:lnTo>
                  <a:pt x="0" y="195712"/>
                </a:lnTo>
                <a:cubicBezTo>
                  <a:pt x="0" y="87623"/>
                  <a:pt x="87623" y="0"/>
                  <a:pt x="195712" y="0"/>
                </a:cubicBezTo>
                <a:close/>
              </a:path>
            </a:pathLst>
          </a:cu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3" name="Rectangle 162">
            <a:extLst>
              <a:ext uri="{FF2B5EF4-FFF2-40B4-BE49-F238E27FC236}">
                <a16:creationId xmlns:a16="http://schemas.microsoft.com/office/drawing/2014/main" id="{8F530C10-4403-F2AF-F80E-35FEA36B04E7}"/>
              </a:ext>
            </a:extLst>
          </p:cNvPr>
          <p:cNvSpPr/>
          <p:nvPr/>
        </p:nvSpPr>
        <p:spPr>
          <a:xfrm>
            <a:off x="1276923" y="1075062"/>
            <a:ext cx="9638153" cy="820645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 fontScale="92500" lnSpcReduction="10000"/>
          </a:bodyPr>
          <a:lstStyle/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en-US" sz="5400" b="1" cap="none" spc="0" dirty="0">
                <a:ln w="13462">
                  <a:solidFill>
                    <a:schemeClr val="bg1"/>
                  </a:solidFill>
                  <a:prstDash val="solid"/>
                </a:ln>
                <a:effectLst>
                  <a:outerShdw dist="38100" dir="2700000" algn="bl" rotWithShape="0">
                    <a:schemeClr val="accent2"/>
                  </a:outerShdw>
                </a:effectLst>
                <a:latin typeface="+mj-lt"/>
                <a:ea typeface="+mj-ea"/>
                <a:cs typeface="+mj-cs"/>
              </a:rPr>
              <a:t>Main differences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24C5EC7-C8B6-EE4D-8795-775C76A60221}"/>
              </a:ext>
            </a:extLst>
          </p:cNvPr>
          <p:cNvSpPr txBox="1">
            <a:spLocks/>
          </p:cNvSpPr>
          <p:nvPr/>
        </p:nvSpPr>
        <p:spPr>
          <a:xfrm>
            <a:off x="1646396" y="2742644"/>
            <a:ext cx="9083806" cy="417084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numCol="2" rtlCol="0" anchor="t">
            <a:normAutofit fontScale="925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Solo or small teams</a:t>
            </a:r>
          </a:p>
          <a:p>
            <a:r>
              <a:rPr lang="en-GB" dirty="0"/>
              <a:t>Low Budget</a:t>
            </a:r>
          </a:p>
          <a:p>
            <a:r>
              <a:rPr lang="en-GB" dirty="0"/>
              <a:t>More creative control</a:t>
            </a:r>
          </a:p>
          <a:p>
            <a:r>
              <a:rPr lang="en-GB" dirty="0"/>
              <a:t>Tend to be lesser known</a:t>
            </a:r>
          </a:p>
          <a:p>
            <a:r>
              <a:rPr lang="en-GB" dirty="0"/>
              <a:t>Indie Developers are their own boss</a:t>
            </a:r>
          </a:p>
          <a:p>
            <a:r>
              <a:rPr lang="en-GB" dirty="0"/>
              <a:t>Smaller, closely-knit communities</a:t>
            </a:r>
          </a:p>
          <a:p>
            <a:r>
              <a:rPr lang="en-GB" dirty="0"/>
              <a:t>Most are only available on PC</a:t>
            </a:r>
          </a:p>
          <a:p>
            <a:r>
              <a:rPr lang="en-GB" dirty="0"/>
              <a:t>Cheaper  (£10+)</a:t>
            </a:r>
          </a:p>
          <a:p>
            <a:pPr algn="ctr"/>
            <a:endParaRPr lang="en-GB" dirty="0"/>
          </a:p>
          <a:p>
            <a:pPr algn="r"/>
            <a:endParaRPr lang="en-GB" dirty="0"/>
          </a:p>
          <a:p>
            <a:pPr algn="r"/>
            <a:r>
              <a:rPr lang="en-GB" dirty="0"/>
              <a:t>Large teams (50-1000)</a:t>
            </a:r>
          </a:p>
          <a:p>
            <a:pPr algn="r"/>
            <a:r>
              <a:rPr lang="en-GB" dirty="0"/>
              <a:t>High Budget</a:t>
            </a:r>
          </a:p>
          <a:p>
            <a:pPr algn="r"/>
            <a:r>
              <a:rPr lang="en-GB" dirty="0"/>
              <a:t>More controlled – revisions made often</a:t>
            </a:r>
          </a:p>
          <a:p>
            <a:pPr algn="r"/>
            <a:r>
              <a:rPr lang="en-GB" dirty="0"/>
              <a:t>Well known – highly marketed</a:t>
            </a:r>
          </a:p>
          <a:p>
            <a:pPr algn="r"/>
            <a:r>
              <a:rPr lang="en-GB" dirty="0"/>
              <a:t>Decisions are determined by higher-ups</a:t>
            </a:r>
          </a:p>
          <a:p>
            <a:pPr algn="r"/>
            <a:r>
              <a:rPr lang="en-GB" dirty="0"/>
              <a:t>Larger and expanding communities</a:t>
            </a:r>
          </a:p>
          <a:p>
            <a:pPr algn="r"/>
            <a:r>
              <a:rPr lang="en-GB" dirty="0"/>
              <a:t>Are usually found on PC and/or Consoles</a:t>
            </a:r>
          </a:p>
          <a:p>
            <a:pPr algn="r"/>
            <a:r>
              <a:rPr lang="en-GB" dirty="0"/>
              <a:t>More expensive (£50+)</a:t>
            </a:r>
          </a:p>
          <a:p>
            <a:endParaRPr lang="en-GB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D73EA10-16CD-B169-EBD8-CBC4C119E496}"/>
              </a:ext>
            </a:extLst>
          </p:cNvPr>
          <p:cNvSpPr txBox="1">
            <a:spLocks/>
          </p:cNvSpPr>
          <p:nvPr/>
        </p:nvSpPr>
        <p:spPr>
          <a:xfrm>
            <a:off x="644871" y="2024296"/>
            <a:ext cx="10917814" cy="739484"/>
          </a:xfrm>
          <a:prstGeom prst="rect">
            <a:avLst/>
          </a:prstGeom>
        </p:spPr>
        <p:txBody>
          <a:bodyPr vert="horz" lIns="91440" tIns="45720" rIns="91440" bIns="45720" numCol="2" rtlCol="0" anchor="t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i="1" kern="1200" spc="1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3200" i="0" dirty="0"/>
              <a:t>Indie Games</a:t>
            </a:r>
          </a:p>
          <a:p>
            <a:pPr algn="ctr"/>
            <a:r>
              <a:rPr lang="en-GB" sz="3200" i="0" dirty="0"/>
              <a:t>Triple A Games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9F25860-CD7E-0EDE-7DAA-C8F806008154}"/>
              </a:ext>
            </a:extLst>
          </p:cNvPr>
          <p:cNvCxnSpPr>
            <a:cxnSpLocks/>
          </p:cNvCxnSpPr>
          <p:nvPr/>
        </p:nvCxnSpPr>
        <p:spPr>
          <a:xfrm>
            <a:off x="763555" y="2639285"/>
            <a:ext cx="10664890" cy="290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3DCF525-01E1-DA07-6131-8C50E64BA839}"/>
              </a:ext>
            </a:extLst>
          </p:cNvPr>
          <p:cNvCxnSpPr>
            <a:cxnSpLocks/>
          </p:cNvCxnSpPr>
          <p:nvPr/>
        </p:nvCxnSpPr>
        <p:spPr>
          <a:xfrm>
            <a:off x="763555" y="1878164"/>
            <a:ext cx="10664890" cy="290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A481D30-C1DE-1764-EC1F-13EF8AFC5EE8}"/>
              </a:ext>
            </a:extLst>
          </p:cNvPr>
          <p:cNvCxnSpPr>
            <a:cxnSpLocks/>
          </p:cNvCxnSpPr>
          <p:nvPr/>
        </p:nvCxnSpPr>
        <p:spPr>
          <a:xfrm>
            <a:off x="6088222" y="2715771"/>
            <a:ext cx="0" cy="3330466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6409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8664B0"/>
      </a:accent1>
      <a:accent2>
        <a:srgbClr val="D75BCD"/>
      </a:accent2>
      <a:accent3>
        <a:srgbClr val="E54D86"/>
      </a:accent3>
      <a:accent4>
        <a:srgbClr val="DE4547"/>
      </a:accent4>
      <a:accent5>
        <a:srgbClr val="F16E40"/>
      </a:accent5>
      <a:accent6>
        <a:srgbClr val="EB9C5A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7AF46513-5B0D-4B03-9323-32F3F0BFC9D6}"/>
    </a:ext>
  </a:extLst>
</a:theme>
</file>

<file path=ppt/theme/themeOverride1.xml><?xml version="1.0" encoding="utf-8"?>
<a:themeOverride xmlns:a="http://schemas.openxmlformats.org/drawingml/2006/main">
  <a:clrScheme name="Blue II">
    <a:dk1>
      <a:sysClr val="windowText" lastClr="000000"/>
    </a:dk1>
    <a:lt1>
      <a:sysClr val="window" lastClr="FFFFFF"/>
    </a:lt1>
    <a:dk2>
      <a:srgbClr val="335B74"/>
    </a:dk2>
    <a:lt2>
      <a:srgbClr val="DFE3E5"/>
    </a:lt2>
    <a:accent1>
      <a:srgbClr val="1CADE4"/>
    </a:accent1>
    <a:accent2>
      <a:srgbClr val="2683C6"/>
    </a:accent2>
    <a:accent3>
      <a:srgbClr val="27CED7"/>
    </a:accent3>
    <a:accent4>
      <a:srgbClr val="42BA97"/>
    </a:accent4>
    <a:accent5>
      <a:srgbClr val="3E8853"/>
    </a:accent5>
    <a:accent6>
      <a:srgbClr val="62A39F"/>
    </a:accent6>
    <a:hlink>
      <a:srgbClr val="6EAC1C"/>
    </a:hlink>
    <a:folHlink>
      <a:srgbClr val="B26B02"/>
    </a:folHlink>
  </a:clrScheme>
</a:themeOverride>
</file>

<file path=ppt/theme/themeOverride2.xml><?xml version="1.0" encoding="utf-8"?>
<a:themeOverride xmlns:a="http://schemas.openxmlformats.org/drawingml/2006/main">
  <a:clrScheme name="Yellow">
    <a:dk1>
      <a:sysClr val="windowText" lastClr="000000"/>
    </a:dk1>
    <a:lt1>
      <a:sysClr val="window" lastClr="FFFFFF"/>
    </a:lt1>
    <a:dk2>
      <a:srgbClr val="39302A"/>
    </a:dk2>
    <a:lt2>
      <a:srgbClr val="E5DEDB"/>
    </a:lt2>
    <a:accent1>
      <a:srgbClr val="FFCA08"/>
    </a:accent1>
    <a:accent2>
      <a:srgbClr val="F8931D"/>
    </a:accent2>
    <a:accent3>
      <a:srgbClr val="CE8D3E"/>
    </a:accent3>
    <a:accent4>
      <a:srgbClr val="EC7016"/>
    </a:accent4>
    <a:accent5>
      <a:srgbClr val="E64823"/>
    </a:accent5>
    <a:accent6>
      <a:srgbClr val="9C6A6A"/>
    </a:accent6>
    <a:hlink>
      <a:srgbClr val="2998E3"/>
    </a:hlink>
    <a:folHlink>
      <a:srgbClr val="7F723D"/>
    </a:folHlink>
  </a:clrScheme>
</a:themeOverride>
</file>

<file path=ppt/theme/themeOverride3.xml><?xml version="1.0" encoding="utf-8"?>
<a:themeOverride xmlns:a="http://schemas.openxmlformats.org/drawingml/2006/main">
  <a:clrScheme name="Median">
    <a:dk1>
      <a:sysClr val="windowText" lastClr="000000"/>
    </a:dk1>
    <a:lt1>
      <a:sysClr val="window" lastClr="FFFFFF"/>
    </a:lt1>
    <a:dk2>
      <a:srgbClr val="775F55"/>
    </a:dk2>
    <a:lt2>
      <a:srgbClr val="EBDDC3"/>
    </a:lt2>
    <a:accent1>
      <a:srgbClr val="94B6D2"/>
    </a:accent1>
    <a:accent2>
      <a:srgbClr val="DD8047"/>
    </a:accent2>
    <a:accent3>
      <a:srgbClr val="A5AB81"/>
    </a:accent3>
    <a:accent4>
      <a:srgbClr val="D8B25C"/>
    </a:accent4>
    <a:accent5>
      <a:srgbClr val="7BA79D"/>
    </a:accent5>
    <a:accent6>
      <a:srgbClr val="968C8C"/>
    </a:accent6>
    <a:hlink>
      <a:srgbClr val="F7B615"/>
    </a:hlink>
    <a:folHlink>
      <a:srgbClr val="704404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174</TotalTime>
  <Words>372</Words>
  <Application>Microsoft Office PowerPoint</Application>
  <PresentationFormat>Widescreen</PresentationFormat>
  <Paragraphs>107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10</vt:i4>
      </vt:variant>
    </vt:vector>
  </HeadingPairs>
  <TitlesOfParts>
    <vt:vector size="20" baseType="lpstr">
      <vt:lpstr>Amasis MT Pro Black</vt:lpstr>
      <vt:lpstr>Arial</vt:lpstr>
      <vt:lpstr>Calibri</vt:lpstr>
      <vt:lpstr>Calibri Light</vt:lpstr>
      <vt:lpstr>Century Gothic</vt:lpstr>
      <vt:lpstr>Wingdings</vt:lpstr>
      <vt:lpstr>Wingdings 2</vt:lpstr>
      <vt:lpstr>Quotable</vt:lpstr>
      <vt:lpstr>Office Theme</vt:lpstr>
      <vt:lpstr>1_Quotable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Marta Grazia ec2134072</dc:creator>
  <cp:lastModifiedBy>Jamie Tyler</cp:lastModifiedBy>
  <cp:revision>6</cp:revision>
  <dcterms:created xsi:type="dcterms:W3CDTF">2022-11-20T11:07:57Z</dcterms:created>
  <dcterms:modified xsi:type="dcterms:W3CDTF">2022-11-23T17:57:58Z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917377ac-e5ac-4c41-ba53-0bbd98a190e5_Enabled">
    <vt:lpwstr>true</vt:lpwstr>
  </property>
  <property fmtid="{D5CDD505-2E9C-101B-9397-08002B2CF9AE}" pid="3" name="MSIP_Label_917377ac-e5ac-4c41-ba53-0bbd98a190e5_SetDate">
    <vt:lpwstr>2022-11-20T14:01:46Z</vt:lpwstr>
  </property>
  <property fmtid="{D5CDD505-2E9C-101B-9397-08002B2CF9AE}" pid="4" name="MSIP_Label_917377ac-e5ac-4c41-ba53-0bbd98a190e5_Method">
    <vt:lpwstr>Standard</vt:lpwstr>
  </property>
  <property fmtid="{D5CDD505-2E9C-101B-9397-08002B2CF9AE}" pid="5" name="MSIP_Label_917377ac-e5ac-4c41-ba53-0bbd98a190e5_Name">
    <vt:lpwstr>AIP Sensitivity Labels</vt:lpwstr>
  </property>
  <property fmtid="{D5CDD505-2E9C-101B-9397-08002B2CF9AE}" pid="6" name="MSIP_Label_917377ac-e5ac-4c41-ba53-0bbd98a190e5_SiteId">
    <vt:lpwstr>de73f96d-8ea1-4b80-a6a2-5165bfd494db</vt:lpwstr>
  </property>
  <property fmtid="{D5CDD505-2E9C-101B-9397-08002B2CF9AE}" pid="7" name="MSIP_Label_917377ac-e5ac-4c41-ba53-0bbd98a190e5_ActionId">
    <vt:lpwstr>76715705-0414-4f06-b6f3-cf65cf3e5958</vt:lpwstr>
  </property>
  <property fmtid="{D5CDD505-2E9C-101B-9397-08002B2CF9AE}" pid="8" name="MSIP_Label_917377ac-e5ac-4c41-ba53-0bbd98a190e5_ContentBits">
    <vt:lpwstr>0</vt:lpwstr>
  </property>
</Properties>
</file>